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743" r:id="rId1"/>
  </p:sldMasterIdLst>
  <p:sldIdLst>
    <p:sldId id="256" r:id="rId2"/>
    <p:sldId id="257" r:id="rId3"/>
    <p:sldId id="258" r:id="rId4"/>
    <p:sldId id="259" r:id="rId5"/>
    <p:sldId id="362" r:id="rId6"/>
    <p:sldId id="260" r:id="rId7"/>
    <p:sldId id="266" r:id="rId8"/>
    <p:sldId id="261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7" r:id="rId17"/>
    <p:sldId id="278" r:id="rId18"/>
    <p:sldId id="280" r:id="rId19"/>
    <p:sldId id="342" r:id="rId20"/>
    <p:sldId id="343" r:id="rId21"/>
    <p:sldId id="281" r:id="rId22"/>
    <p:sldId id="344" r:id="rId23"/>
    <p:sldId id="345" r:id="rId24"/>
    <p:sldId id="348" r:id="rId25"/>
    <p:sldId id="346" r:id="rId26"/>
    <p:sldId id="347" r:id="rId27"/>
    <p:sldId id="349" r:id="rId28"/>
    <p:sldId id="282" r:id="rId29"/>
    <p:sldId id="283" r:id="rId30"/>
    <p:sldId id="304" r:id="rId31"/>
    <p:sldId id="312" r:id="rId32"/>
    <p:sldId id="325" r:id="rId33"/>
    <p:sldId id="313" r:id="rId34"/>
    <p:sldId id="356" r:id="rId35"/>
    <p:sldId id="351" r:id="rId36"/>
    <p:sldId id="352" r:id="rId37"/>
    <p:sldId id="353" r:id="rId38"/>
    <p:sldId id="357" r:id="rId39"/>
    <p:sldId id="354" r:id="rId40"/>
    <p:sldId id="355" r:id="rId41"/>
    <p:sldId id="350" r:id="rId42"/>
    <p:sldId id="360" r:id="rId43"/>
    <p:sldId id="358" r:id="rId44"/>
    <p:sldId id="359" r:id="rId45"/>
    <p:sldId id="326" r:id="rId46"/>
    <p:sldId id="338" r:id="rId47"/>
    <p:sldId id="327" r:id="rId48"/>
    <p:sldId id="328" r:id="rId49"/>
    <p:sldId id="329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9" r:id="rId58"/>
    <p:sldId id="340" r:id="rId59"/>
    <p:sldId id="34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2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8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1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5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7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5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pang.com/" TargetMode="External"/><Relationship Id="rId2" Type="http://schemas.openxmlformats.org/officeDocument/2006/relationships/hyperlink" Target="https://www.kurly.com/mai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0741" y="3585772"/>
            <a:ext cx="57105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조장 </a:t>
            </a:r>
            <a:r>
              <a:rPr lang="en-US" altLang="ko-KR" dirty="0"/>
              <a:t>: </a:t>
            </a:r>
            <a:r>
              <a:rPr lang="ko-KR" altLang="en-US" dirty="0"/>
              <a:t>박현정</a:t>
            </a:r>
            <a:endParaRPr lang="en-US" altLang="ko-KR" dirty="0"/>
          </a:p>
          <a:p>
            <a:pPr lvl="0"/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고은비</a:t>
            </a:r>
            <a:r>
              <a:rPr lang="en-US" altLang="ko-KR" dirty="0"/>
              <a:t>, </a:t>
            </a:r>
            <a:r>
              <a:rPr lang="ko-KR" altLang="en-US" dirty="0"/>
              <a:t>박승호</a:t>
            </a:r>
            <a:r>
              <a:rPr lang="en-US" altLang="ko-KR" dirty="0"/>
              <a:t>, </a:t>
            </a:r>
            <a:r>
              <a:rPr lang="ko-KR" altLang="en-US" dirty="0" err="1"/>
              <a:t>이건상</a:t>
            </a:r>
            <a:r>
              <a:rPr lang="en-US" altLang="ko-KR" dirty="0"/>
              <a:t>, </a:t>
            </a:r>
            <a:r>
              <a:rPr lang="ko-KR" altLang="en-US" dirty="0"/>
              <a:t>이정우</a:t>
            </a:r>
            <a:r>
              <a:rPr lang="en-US" altLang="ko-KR" dirty="0"/>
              <a:t>, </a:t>
            </a:r>
            <a:r>
              <a:rPr lang="ko-KR" altLang="en-US" dirty="0"/>
              <a:t>이주한</a:t>
            </a:r>
            <a:r>
              <a:rPr lang="en-US" altLang="ko-KR" dirty="0"/>
              <a:t>, </a:t>
            </a:r>
            <a:r>
              <a:rPr lang="ko-KR" altLang="en-US" dirty="0"/>
              <a:t>이준서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396E5D-AD45-4AF6-A371-DE6C74F9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25" y="866682"/>
            <a:ext cx="5080930" cy="2113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일정표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064" y="892763"/>
            <a:ext cx="11658600" cy="5252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8DB00-A5E0-2DBD-2B4F-1A4F1B06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2162563"/>
            <a:ext cx="9823138" cy="25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0D586A-DD25-1111-305A-406CFF6D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1" y="629779"/>
            <a:ext cx="9747637" cy="4991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CA83C5-828C-68EC-6DA4-2DE99980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6" y="5620873"/>
            <a:ext cx="9959788" cy="6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1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2114C-63A5-EB4F-B011-BA821841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99" y="681318"/>
            <a:ext cx="9763202" cy="54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71EFD-04DE-51C3-0581-4598F014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609980"/>
            <a:ext cx="9814749" cy="3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1826" y="869596"/>
            <a:ext cx="7069618" cy="52398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비회원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467" y="1666725"/>
            <a:ext cx="8553132" cy="43802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65D2B-2647-63D1-E7C7-0A5346D4C150}"/>
              </a:ext>
            </a:extLst>
          </p:cNvPr>
          <p:cNvSpPr txBox="1"/>
          <p:nvPr/>
        </p:nvSpPr>
        <p:spPr>
          <a:xfrm>
            <a:off x="2178424" y="1461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C9EE3-A2EA-59DE-B33C-C0079F126646}"/>
              </a:ext>
            </a:extLst>
          </p:cNvPr>
          <p:cNvSpPr txBox="1"/>
          <p:nvPr/>
        </p:nvSpPr>
        <p:spPr>
          <a:xfrm>
            <a:off x="8157882" y="1461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쇼핑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5333" y="1908775"/>
            <a:ext cx="6014879" cy="43590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550" y="1830294"/>
            <a:ext cx="5432495" cy="44375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4EC8B-8C22-581F-19CD-117DE5DC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8" y="1566993"/>
            <a:ext cx="590550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5302A-961D-4C08-AB90-7F43BCA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6" y="4893097"/>
            <a:ext cx="4505325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F0980-F0D1-48B6-A47B-B92040F3598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관리자 테이블</a:t>
            </a:r>
          </a:p>
        </p:txBody>
      </p:sp>
    </p:spTree>
    <p:extLst>
      <p:ext uri="{BB962C8B-B14F-4D97-AF65-F5344CB8AC3E}">
        <p14:creationId xmlns:p14="http://schemas.microsoft.com/office/powerpoint/2010/main" val="16729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D60F9-5252-013C-ECCA-B4F39A55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51" y="942659"/>
            <a:ext cx="3586031" cy="116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67961-D0F8-40B1-B46D-609664FDAEFC}"/>
              </a:ext>
            </a:extLst>
          </p:cNvPr>
          <p:cNvSpPr txBox="1"/>
          <p:nvPr/>
        </p:nvSpPr>
        <p:spPr>
          <a:xfrm>
            <a:off x="3699545" y="344979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레시피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ED83C0-C319-4C53-AE83-68EF0AB3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8" y="2402117"/>
            <a:ext cx="3297005" cy="730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CDDDB-4E40-496C-9585-A2612DE3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2" y="1791049"/>
            <a:ext cx="3262779" cy="730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168C3-F7F7-447E-8BB5-A7C385E9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991" y="2684990"/>
            <a:ext cx="3262779" cy="541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C0959C-C499-4E3B-9D85-8264396E6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042" y="2495843"/>
            <a:ext cx="3837254" cy="730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0EEEFB-7EA8-497F-AB9C-1D29E9E3D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512" y="3879220"/>
            <a:ext cx="3262779" cy="6127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01576B-16E3-4F33-8189-43D67B0B182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0121381" y="2521365"/>
            <a:ext cx="1" cy="16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F5A065-741E-4F2F-A2DA-CF90B6F9582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761782" y="1523007"/>
            <a:ext cx="2359600" cy="26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51C9BDA-C187-4AA5-B22F-AF4255613D19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755669" y="2103355"/>
            <a:ext cx="213098" cy="39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1D5081-3365-474A-9D3E-7E9FDF8ED54A}"/>
              </a:ext>
            </a:extLst>
          </p:cNvPr>
          <p:cNvCxnSpPr>
            <a:endCxn id="12" idx="0"/>
          </p:cNvCxnSpPr>
          <p:nvPr/>
        </p:nvCxnSpPr>
        <p:spPr>
          <a:xfrm>
            <a:off x="7608815" y="2103355"/>
            <a:ext cx="390087" cy="177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3A60397-9924-4317-8FF3-436745AAC78F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008854" y="4257529"/>
            <a:ext cx="1631391" cy="390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A0216AC-DC95-424C-910B-B2D0F4B453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35780" y="2617558"/>
            <a:ext cx="2734522" cy="545420"/>
          </a:xfrm>
          <a:prstGeom prst="bentConnector3">
            <a:avLst>
              <a:gd name="adj1" fmla="val 90188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7494143-628C-4EB1-A804-D34D2BDED2AE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816151" y="1523007"/>
            <a:ext cx="2359600" cy="8791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880" y="4743450"/>
            <a:ext cx="3654163" cy="800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8B83F-E2E6-1530-F1FB-91834AE58A26}"/>
              </a:ext>
            </a:extLst>
          </p:cNvPr>
          <p:cNvSpPr txBox="1"/>
          <p:nvPr/>
        </p:nvSpPr>
        <p:spPr>
          <a:xfrm>
            <a:off x="372035" y="6902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37C91-FEDE-FFE8-5A3B-B6F83F6B79D4}"/>
              </a:ext>
            </a:extLst>
          </p:cNvPr>
          <p:cNvSpPr txBox="1"/>
          <p:nvPr/>
        </p:nvSpPr>
        <p:spPr>
          <a:xfrm>
            <a:off x="3155576" y="2567721"/>
            <a:ext cx="281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프로젝트 소개 </a:t>
            </a:r>
            <a:r>
              <a:rPr lang="en-US" altLang="ko-KR" sz="1600" dirty="0"/>
              <a:t>(4p ~ 6p)</a:t>
            </a:r>
          </a:p>
          <a:p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ko-KR" altLang="en-US" sz="1600" dirty="0"/>
              <a:t>벤치마킹 </a:t>
            </a:r>
            <a:r>
              <a:rPr lang="en-US" altLang="ko-KR" sz="1600" dirty="0"/>
              <a:t>(7p ~ 8p)</a:t>
            </a:r>
          </a:p>
          <a:p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ko-KR" altLang="en-US" sz="1600" dirty="0"/>
              <a:t>개발환경 </a:t>
            </a:r>
            <a:r>
              <a:rPr lang="en-US" altLang="ko-KR" sz="1600" dirty="0"/>
              <a:t>(9p)</a:t>
            </a: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756212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CBDE9-1F8C-B209-13F9-0CB3EC6CA328}"/>
              </a:ext>
            </a:extLst>
          </p:cNvPr>
          <p:cNvSpPr txBox="1"/>
          <p:nvPr/>
        </p:nvSpPr>
        <p:spPr>
          <a:xfrm>
            <a:off x="7530353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02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3155576" y="175708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RecipeMall</a:t>
            </a:r>
            <a:r>
              <a:rPr lang="ko-KR" altLang="en-US" sz="2000" dirty="0"/>
              <a:t>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2C8DE-2336-D669-206B-8818A4A117BF}"/>
              </a:ext>
            </a:extLst>
          </p:cNvPr>
          <p:cNvSpPr txBox="1"/>
          <p:nvPr/>
        </p:nvSpPr>
        <p:spPr>
          <a:xfrm>
            <a:off x="6853517" y="175708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RecipeMall</a:t>
            </a:r>
            <a:r>
              <a:rPr lang="ko-KR" altLang="en-US" sz="2000" dirty="0"/>
              <a:t>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0904" y="2567721"/>
            <a:ext cx="3366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프로젝트 일정표 </a:t>
            </a:r>
            <a:r>
              <a:rPr lang="en-US" altLang="ko-KR" sz="1600" dirty="0"/>
              <a:t>(11p)</a:t>
            </a:r>
          </a:p>
          <a:p>
            <a:pPr lvl="0"/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ko-KR" altLang="en-US" sz="1600" dirty="0"/>
              <a:t>요구사항 정의서 </a:t>
            </a:r>
            <a:r>
              <a:rPr lang="en-US" altLang="ko-KR" sz="1600" dirty="0"/>
              <a:t>(12p ~ 15p)</a:t>
            </a:r>
          </a:p>
          <a:p>
            <a:pPr lvl="0"/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en-US" altLang="ko-KR" sz="1600" dirty="0" err="1"/>
              <a:t>UseCase</a:t>
            </a:r>
            <a:r>
              <a:rPr lang="en-US" altLang="ko-KR" sz="1600" dirty="0"/>
              <a:t> Diagram (16p ~ 18p)</a:t>
            </a:r>
          </a:p>
          <a:p>
            <a:pPr lvl="0"/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ko-KR" altLang="en-US" sz="1600" dirty="0"/>
              <a:t>테이블 설계 </a:t>
            </a:r>
            <a:r>
              <a:rPr lang="en-US" altLang="ko-KR" sz="1600" dirty="0"/>
              <a:t>(19p ~ 30p)</a:t>
            </a:r>
          </a:p>
          <a:p>
            <a:pPr lvl="0"/>
            <a:endParaRPr lang="en-US" altLang="ko-KR" sz="1600" dirty="0"/>
          </a:p>
          <a:p>
            <a:r>
              <a:rPr lang="en-US" altLang="ko-KR" sz="1600" dirty="0"/>
              <a:t>※ </a:t>
            </a:r>
            <a:r>
              <a:rPr lang="ko-KR" altLang="en-US" sz="1600" dirty="0"/>
              <a:t>스토리보드 </a:t>
            </a:r>
            <a:r>
              <a:rPr lang="en-US" altLang="ko-KR" sz="1600" dirty="0"/>
              <a:t>(31p ~ 59p)</a:t>
            </a:r>
          </a:p>
          <a:p>
            <a:pPr lvl="0"/>
            <a:endParaRPr lang="ko-KR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4559F-B4CF-1742-2EB3-97B5E32E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1940304"/>
            <a:ext cx="45529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1922-4A98-4EBE-808A-69077F3DB280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자유게시판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518C1-A2B4-4720-9BBF-C857B6BC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4332698"/>
            <a:ext cx="4552950" cy="1295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24E4B2-097C-45C0-9C95-4785B9E9A868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3692904"/>
            <a:ext cx="0" cy="63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08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A5C3C-BD5A-3481-CECB-F1E189DA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676400"/>
            <a:ext cx="5895975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26600-C832-43B7-832B-15912339F51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일대일 문의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15E01F-8BC9-4BFE-A6A7-D6EE4EEB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4267987"/>
            <a:ext cx="5876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7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0D29AE-3308-50BB-23CF-067A6A20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771650"/>
            <a:ext cx="555307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08A-7ADC-4904-9622-C53290470BE8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정보 테이블</a:t>
            </a:r>
          </a:p>
        </p:txBody>
      </p:sp>
    </p:spTree>
    <p:extLst>
      <p:ext uri="{BB962C8B-B14F-4D97-AF65-F5344CB8AC3E}">
        <p14:creationId xmlns:p14="http://schemas.microsoft.com/office/powerpoint/2010/main" val="317757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1519E-F601-1DD1-7762-ABAC3D26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624137"/>
            <a:ext cx="5876925" cy="160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0F897-823C-41EF-833B-5C9F2D0FBF4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17403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98CD7-4DA5-DBFB-9A92-CBFBF6F5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2" y="2390773"/>
            <a:ext cx="442912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9C101-CBA9-487E-AB9F-2FD48F18041C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정보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F2383E-BAF6-4837-9869-8484BAEF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33" y="2938460"/>
            <a:ext cx="4429125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428392-6DDF-45AF-A09B-755A60C88290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47048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ACF07-34C0-12F8-E54A-19BC38C3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2466975"/>
            <a:ext cx="5553075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8528-42FF-4F01-B6F5-A53AE143A493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리뷰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3945C-8145-494C-BE6C-8BF1974A70D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32977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71B8A-3236-4EF2-6670-24B220E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2547937"/>
            <a:ext cx="557212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0B09F-84BC-4D4A-B84E-D0A55D0D134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문의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20947-2088-49EB-B19F-9A554596EFF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29958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E8235-A092-D5D9-F041-83AADFB8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547937"/>
            <a:ext cx="589597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2545F-977B-44CF-85E7-4DF9DB50F4C2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배송지</a:t>
            </a:r>
            <a:r>
              <a:rPr lang="ko-KR" altLang="en-US" dirty="0"/>
              <a:t> 정보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B0A8B-F7EF-4253-91CE-68BB09286BDE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296861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D486E-DEA2-A7C6-C138-3AB132A3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781300"/>
            <a:ext cx="5876925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91386-8F4D-49BD-8BF8-8CBC630B5EB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자주하는 질문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ACC3C-BC3C-4C71-932B-5C9AD84EC0A8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376343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DD3A8-B2C1-5A10-AA00-8DBF1048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781300"/>
            <a:ext cx="5886450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3483E-D4DA-488F-AFD0-3EEE23F902AB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공지사항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23E5C-C876-4D21-AECD-E0D5E48F4C6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9416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01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3052482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F7534-CF86-4D22-9B5A-C19BF0842526}"/>
              </a:ext>
            </a:extLst>
          </p:cNvPr>
          <p:cNvSpPr txBox="1"/>
          <p:nvPr/>
        </p:nvSpPr>
        <p:spPr>
          <a:xfrm>
            <a:off x="5078192" y="4806808"/>
            <a:ext cx="6159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프로젝트 소개</a:t>
            </a:r>
            <a:r>
              <a:rPr lang="en-US" altLang="ko-KR" sz="1600" dirty="0"/>
              <a:t>, </a:t>
            </a:r>
            <a:r>
              <a:rPr lang="ko-KR" altLang="en-US" sz="1600" dirty="0"/>
              <a:t>주제 선정 이유</a:t>
            </a:r>
            <a:r>
              <a:rPr lang="en-US" altLang="ko-KR" sz="1600" dirty="0"/>
              <a:t>, </a:t>
            </a:r>
            <a:r>
              <a:rPr lang="ko-KR" altLang="en-US" sz="1600" dirty="0"/>
              <a:t>개발 목적</a:t>
            </a:r>
            <a:r>
              <a:rPr lang="en-US" altLang="ko-KR" sz="1600" dirty="0"/>
              <a:t>,</a:t>
            </a:r>
            <a:r>
              <a:rPr lang="ko-KR" altLang="en-US" sz="1600" dirty="0"/>
              <a:t> 벤치마킹</a:t>
            </a:r>
            <a:r>
              <a:rPr lang="en-US" altLang="ko-KR" sz="1600" dirty="0"/>
              <a:t>,</a:t>
            </a:r>
            <a:r>
              <a:rPr lang="ko-KR" altLang="en-US" sz="1600" dirty="0"/>
              <a:t> 개발환경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536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340" y="655150"/>
            <a:ext cx="3881718" cy="55924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9080" y="655150"/>
            <a:ext cx="4040727" cy="5592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FB674D-CA08-918F-CB67-847DEFAB979C}"/>
              </a:ext>
            </a:extLst>
          </p:cNvPr>
          <p:cNvSpPr txBox="1"/>
          <p:nvPr/>
        </p:nvSpPr>
        <p:spPr>
          <a:xfrm>
            <a:off x="4827711" y="45550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Index main </a:t>
            </a:r>
            <a:r>
              <a:rPr lang="ko-KR" altLang="en-US" sz="2400" b="1" dirty="0"/>
              <a:t>페이지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A403A-A60F-1B70-88FC-C836BB59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76" y="1991054"/>
            <a:ext cx="2972735" cy="338901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F3204CF-6752-8EFB-CB23-53DD696F8AC1}"/>
              </a:ext>
            </a:extLst>
          </p:cNvPr>
          <p:cNvSpPr/>
          <p:nvPr/>
        </p:nvSpPr>
        <p:spPr>
          <a:xfrm>
            <a:off x="3675530" y="3196986"/>
            <a:ext cx="2420470" cy="977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DD3CA-15DF-5CCD-1C61-C2541C18E870}"/>
              </a:ext>
            </a:extLst>
          </p:cNvPr>
          <p:cNvSpPr txBox="1"/>
          <p:nvPr/>
        </p:nvSpPr>
        <p:spPr>
          <a:xfrm>
            <a:off x="1393698" y="158415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93F06-C68C-207C-2FFA-C5A88C974822}"/>
              </a:ext>
            </a:extLst>
          </p:cNvPr>
          <p:cNvSpPr txBox="1"/>
          <p:nvPr/>
        </p:nvSpPr>
        <p:spPr>
          <a:xfrm>
            <a:off x="923365" y="600635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- </a:t>
            </a:r>
            <a:r>
              <a:rPr lang="ko-KR" altLang="en-US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AE3B6-672D-994C-09ED-AED3FFB9E2EA}"/>
              </a:ext>
            </a:extLst>
          </p:cNvPr>
          <p:cNvSpPr txBox="1"/>
          <p:nvPr/>
        </p:nvSpPr>
        <p:spPr>
          <a:xfrm>
            <a:off x="6427259" y="8026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84B2D9-87DD-1606-FB19-034A18146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59" y="1368790"/>
            <a:ext cx="4021260" cy="39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9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후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6D22A-29B3-2F83-86E9-2CB7597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3" y="1280387"/>
            <a:ext cx="9651720" cy="4427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27D14-52A4-4B54-AE28-FECB09EA5FF2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23260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305" y="969968"/>
            <a:ext cx="4761390" cy="5269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A0C32-A933-4350-8C24-00BA0AAB36A0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C29BD-4682-4CF4-B3A1-253E4BBD89F4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카테고리 페이지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6483" y="969966"/>
            <a:ext cx="4599034" cy="5281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7A632-CFFC-4BF5-A4A1-CC9D9954F036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8F775-9F16-4CF7-93A1-A6718BC860E4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등록 페이지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336" y="1338384"/>
            <a:ext cx="4916044" cy="4889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3656" y="1416277"/>
            <a:ext cx="4210975" cy="48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854E5-EBCE-4C41-9906-ABC050085147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상세보기 페이지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2470" y="969967"/>
            <a:ext cx="4907060" cy="5294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48F3A-C300-4B5F-BE3D-FFC8A3E5FDD5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레시피 베스트 페이지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1863" y="949690"/>
            <a:ext cx="7208273" cy="532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F9F03-05B9-4E12-9542-C7BC65620CDA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자유게시판 페이지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8203" y="1137380"/>
            <a:ext cx="7795593" cy="51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29D48-5B35-4FE0-9BF1-DCC7B99BDA78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자유게시판 게시글 입력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4065" y="994144"/>
            <a:ext cx="5463869" cy="5264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E23B3-839B-44D1-BDDE-1E6CB179ED9B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자유게시판 글 상세보기 페이지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541058" y="187080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2944777" y="1081779"/>
            <a:ext cx="74240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본인만의 레시피를 사용자 모두와 공유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정보 열람 후 </a:t>
            </a:r>
            <a:r>
              <a:rPr lang="ko-KR" altLang="en-US" dirty="0" err="1"/>
              <a:t>좋아요를</a:t>
            </a:r>
            <a:r>
              <a:rPr lang="ko-KR" altLang="en-US" dirty="0"/>
              <a:t> 누를 수 있음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게시글마다</a:t>
            </a:r>
            <a:r>
              <a:rPr lang="ko-KR" altLang="en-US" dirty="0"/>
              <a:t> 받은 </a:t>
            </a:r>
            <a:r>
              <a:rPr lang="ko-KR" altLang="en-US" dirty="0" err="1"/>
              <a:t>좋아요를</a:t>
            </a:r>
            <a:r>
              <a:rPr lang="ko-KR" altLang="en-US" dirty="0"/>
              <a:t> 통해 일간</a:t>
            </a:r>
            <a:r>
              <a:rPr lang="en-US" altLang="ko-KR" dirty="0"/>
              <a:t>, 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월간 베스트 레시피 선정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자유게시판을 통해 </a:t>
            </a:r>
            <a:r>
              <a:rPr lang="ko-KR" altLang="en-US" dirty="0" err="1"/>
              <a:t>사용자끼리의</a:t>
            </a:r>
            <a:r>
              <a:rPr lang="ko-KR" altLang="en-US" dirty="0"/>
              <a:t> 소통 가능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레시피에 들어가는 재료는 바로 구매까지 이어짐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맘에 드는 상품은 장바구니에 담을 수 있음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구매 시 </a:t>
            </a:r>
            <a:r>
              <a:rPr lang="ko-KR" altLang="en-US" dirty="0" err="1"/>
              <a:t>별점과</a:t>
            </a:r>
            <a:r>
              <a:rPr lang="ko-KR" altLang="en-US" dirty="0"/>
              <a:t> 리뷰를 달 수 있음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상품마다 받은 별점으로 베스트 상품 선정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상품에 대해 궁금하거나 문제가 있을 시 문의를 통해</a:t>
            </a:r>
            <a:r>
              <a:rPr lang="en-US" altLang="ko-KR" dirty="0"/>
              <a:t> </a:t>
            </a:r>
            <a:r>
              <a:rPr lang="ko-KR" altLang="en-US" dirty="0"/>
              <a:t>관리자는 언제나 사용자와 소통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654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188AD-FF5A-F32C-D588-13806AEC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17" y="1773674"/>
            <a:ext cx="9134366" cy="4357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AC378-6D92-43E0-8559-F39273792105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자유게시판 글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444341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7032" y="1318162"/>
            <a:ext cx="3732018" cy="49504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3132"/>
            <a:ext cx="3897139" cy="4954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7D09E-0404-4BDA-B26B-FDFA124D53BE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쇼핑 카테고리</a:t>
            </a:r>
            <a:r>
              <a:rPr lang="en-US" altLang="ko-KR" dirty="0"/>
              <a:t>,</a:t>
            </a:r>
            <a:r>
              <a:rPr lang="ko-KR" altLang="en-US" dirty="0"/>
              <a:t>상품 상세정보 페이지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370" y="1145367"/>
            <a:ext cx="3721238" cy="5139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5253" y="1145367"/>
            <a:ext cx="4778907" cy="5139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C5C24-4623-4643-884A-00CD94DB4CB6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상품</a:t>
            </a:r>
            <a:r>
              <a:rPr lang="en-US" altLang="ko-KR" dirty="0"/>
              <a:t>,</a:t>
            </a:r>
            <a:r>
              <a:rPr lang="ko-KR" altLang="en-US" dirty="0"/>
              <a:t>계절별 대표 상품 페이지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552" y="1269580"/>
            <a:ext cx="4474068" cy="4968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5403" y="1269579"/>
            <a:ext cx="5121914" cy="4968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0F5199-42F9-13E8-CC3F-B5BE34B08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813" y="2692153"/>
            <a:ext cx="2111792" cy="22704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AC3EBBE-E303-B98F-2828-2D4F814940B1}"/>
              </a:ext>
            </a:extLst>
          </p:cNvPr>
          <p:cNvCxnSpPr>
            <a:cxnSpLocks/>
          </p:cNvCxnSpPr>
          <p:nvPr/>
        </p:nvCxnSpPr>
        <p:spPr>
          <a:xfrm flipV="1">
            <a:off x="6693763" y="3080551"/>
            <a:ext cx="2013050" cy="128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3D7A30-4D69-4210-875D-E519AB7FEFA5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</a:t>
            </a:r>
            <a:r>
              <a:rPr lang="en-US" altLang="ko-KR" dirty="0"/>
              <a:t>, </a:t>
            </a:r>
            <a:r>
              <a:rPr lang="ko-KR" altLang="en-US" dirty="0"/>
              <a:t>상품 결제 페이지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5320" y="1181378"/>
            <a:ext cx="7541359" cy="50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157B0-3C68-4EBF-9C69-3052935566A3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결제 완료 페이지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1010" y="1040957"/>
            <a:ext cx="6624906" cy="522578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20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9948" y="1040957"/>
            <a:ext cx="6372103" cy="52054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3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  <a:r>
              <a:rPr lang="en-US" altLang="ko-KR" dirty="0"/>
              <a:t>/</a:t>
            </a:r>
            <a:r>
              <a:rPr lang="ko-KR" altLang="en-US" dirty="0"/>
              <a:t>배송조회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791" y="1040957"/>
            <a:ext cx="5879872" cy="519260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72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배송지</a:t>
            </a:r>
            <a:r>
              <a:rPr lang="ko-KR" altLang="en-US" dirty="0"/>
              <a:t> 관리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5791" y="1040957"/>
            <a:ext cx="6660417" cy="518992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0920" y="1156697"/>
            <a:ext cx="4410159" cy="5055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4910807" y="188233"/>
            <a:ext cx="255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개발 목적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DAA0C-2C18-46A4-980B-0A358B5F2F7E}"/>
              </a:ext>
            </a:extLst>
          </p:cNvPr>
          <p:cNvSpPr/>
          <p:nvPr/>
        </p:nvSpPr>
        <p:spPr>
          <a:xfrm>
            <a:off x="92278" y="1006679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레시피에 사용되는 재료를 한 사이트에서 구매까지 연계함으로써 사용자의 편리한 접근성을 추구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페이지에 광고 이미지 칸을 추가함으로써 수익 창출이 가능한 사이트로 발전 가능성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자유게시판</a:t>
            </a:r>
            <a:r>
              <a:rPr lang="en-US" altLang="ko-KR" dirty="0"/>
              <a:t>, </a:t>
            </a:r>
            <a:r>
              <a:rPr lang="ko-KR" altLang="en-US" dirty="0"/>
              <a:t>댓글 소통을 통해 사용자 간 정보 공유</a:t>
            </a:r>
            <a:r>
              <a:rPr lang="en-US" altLang="ko-KR" dirty="0"/>
              <a:t>, </a:t>
            </a:r>
            <a:r>
              <a:rPr lang="ko-KR" altLang="en-US" dirty="0"/>
              <a:t>빠른 피드백이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추후 게시글 마다 받는 </a:t>
            </a:r>
            <a:r>
              <a:rPr lang="ko-KR" altLang="en-US" dirty="0" err="1"/>
              <a:t>좋아요를</a:t>
            </a:r>
            <a:r>
              <a:rPr lang="ko-KR" altLang="en-US" dirty="0"/>
              <a:t> 통해 우수 글 작성자를 선정해 지급할 포인트 제도 등 추가 할 요소가 있음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4A99C-C78D-4F5C-BBDF-CD60A4CBEBEA}"/>
              </a:ext>
            </a:extLst>
          </p:cNvPr>
          <p:cNvSpPr txBox="1"/>
          <p:nvPr/>
        </p:nvSpPr>
        <p:spPr>
          <a:xfrm>
            <a:off x="6350466" y="1006679"/>
            <a:ext cx="56793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타 사이트들은 레시피 검색과 상품 구매가 연계되어 있지 않음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기존의 사이트들의 단점을 보완하고 장점들을 통합해 소비자들의 용이한 접근성을 고려한 사이트를 개발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유튜브 등 여러 커뮤니티에서 요리 레시피 관련 자료가 </a:t>
            </a:r>
            <a:r>
              <a:rPr lang="ko-KR" altLang="en-US" dirty="0" err="1"/>
              <a:t>많아짐으로써</a:t>
            </a:r>
            <a:r>
              <a:rPr lang="ko-KR" altLang="en-US" dirty="0"/>
              <a:t> 요리에 관심이 있는 </a:t>
            </a:r>
            <a:r>
              <a:rPr lang="ko-KR" altLang="en-US" dirty="0" err="1"/>
              <a:t>사용자끼리의</a:t>
            </a:r>
            <a:r>
              <a:rPr lang="ko-KR" altLang="en-US" dirty="0"/>
              <a:t> 레시피를 서로 공유하고 레시피에 사용되는 재료를 바로 구매까지 이어져 실생활과 이어짐을 유도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5076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5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내역 확인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4669" y="1142543"/>
            <a:ext cx="6642662" cy="509874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32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리뷰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7" y="1069809"/>
            <a:ext cx="5745006" cy="51463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0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글 확인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1352" y="1119627"/>
            <a:ext cx="6669295" cy="51121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0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댓글 확인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9962" y="970126"/>
            <a:ext cx="6094124" cy="52434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98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자주하는 질문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7935" y="1040957"/>
            <a:ext cx="6536129" cy="512093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60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일대일 문의 목록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799" y="1034299"/>
            <a:ext cx="6642662" cy="5098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2540" y="2150647"/>
            <a:ext cx="5195333" cy="409642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73096B-7CA0-B375-D02E-A00B040A5D2D}"/>
              </a:ext>
            </a:extLst>
          </p:cNvPr>
          <p:cNvCxnSpPr>
            <a:cxnSpLocks/>
          </p:cNvCxnSpPr>
          <p:nvPr/>
        </p:nvCxnSpPr>
        <p:spPr>
          <a:xfrm flipV="1">
            <a:off x="5841507" y="3036163"/>
            <a:ext cx="1098954" cy="73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일대일문의 상세보기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6751" y="1040957"/>
            <a:ext cx="8098497" cy="52440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4765" y="1148267"/>
            <a:ext cx="7122470" cy="5077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3D0BB-82E9-6F2D-D83D-5695D5D06691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27404-2273-4182-BACB-B6DFCEE19317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4B7B-3021-AD38-A2E1-1784042747C0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상세보기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64C3F-DDC3-5BE7-0F5D-874E0278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46622"/>
            <a:ext cx="9697803" cy="4610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7E06D-05F1-4F9E-A736-E6DC9AEE5F46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9F518-0BB1-F57A-E024-C314EB9EA54C}"/>
              </a:ext>
            </a:extLst>
          </p:cNvPr>
          <p:cNvSpPr txBox="1"/>
          <p:nvPr/>
        </p:nvSpPr>
        <p:spPr>
          <a:xfrm>
            <a:off x="4069975" y="2967335"/>
            <a:ext cx="405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789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285563" y="170712"/>
            <a:ext cx="562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벤치마킹 </a:t>
            </a:r>
            <a:r>
              <a:rPr lang="en-US" altLang="ko-KR" sz="3200" dirty="0"/>
              <a:t>(</a:t>
            </a:r>
            <a:r>
              <a:rPr lang="ko-KR" altLang="en-US" sz="3200" dirty="0"/>
              <a:t>레시피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91F87-61A2-3749-676B-1545DA08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3165917"/>
            <a:ext cx="5181600" cy="3010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146782-AD11-BB9B-6EE0-7728CB03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65917"/>
            <a:ext cx="5181600" cy="301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오늘의집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https://ohou.se/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만개의레시피</a:t>
            </a:r>
            <a:r>
              <a:rPr lang="ko-KR" altLang="en-US" dirty="0"/>
              <a:t> </a:t>
            </a:r>
            <a:r>
              <a:rPr lang="en-US" altLang="ko-KR" dirty="0"/>
              <a:t>https://www.10000recipe.com/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35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403954" y="96542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벤치마킹 </a:t>
            </a:r>
            <a:r>
              <a:rPr lang="en-US" altLang="ko-KR" sz="3200" dirty="0"/>
              <a:t>(</a:t>
            </a:r>
            <a:r>
              <a:rPr lang="ko-KR" altLang="en-US" sz="3200" dirty="0"/>
              <a:t>쇼핑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마켓 </a:t>
            </a:r>
            <a:r>
              <a:rPr lang="ko-KR" altLang="en-US" dirty="0" err="1"/>
              <a:t>컬리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>
                <a:hlinkClick r:id="rId2"/>
              </a:rPr>
              <a:t>https://www.kurly.com/main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>
                <a:hlinkClick r:id="rId3"/>
              </a:rPr>
              <a:t>https://www.coupang.com/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85802-D589-9EEF-CBD5-7A510F9C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3" y="3165917"/>
            <a:ext cx="5181600" cy="3010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39F9A-5AD5-92AC-B086-6D641F8A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5" y="3165917"/>
            <a:ext cx="5181600" cy="30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4074458" y="115772"/>
            <a:ext cx="404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개발환경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7A61697-4791-33F8-EDA7-518446DBF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9744"/>
              </p:ext>
            </p:extLst>
          </p:nvPr>
        </p:nvGraphicFramePr>
        <p:xfrm>
          <a:off x="1231151" y="1203199"/>
          <a:ext cx="9729696" cy="430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848">
                  <a:extLst>
                    <a:ext uri="{9D8B030D-6E8A-4147-A177-3AD203B41FA5}">
                      <a16:colId xmlns:a16="http://schemas.microsoft.com/office/drawing/2014/main" val="2242893878"/>
                    </a:ext>
                  </a:extLst>
                </a:gridCol>
                <a:gridCol w="4864848">
                  <a:extLst>
                    <a:ext uri="{9D8B030D-6E8A-4147-A177-3AD203B41FA5}">
                      <a16:colId xmlns:a16="http://schemas.microsoft.com/office/drawing/2014/main" val="1696838349"/>
                    </a:ext>
                  </a:extLst>
                </a:gridCol>
              </a:tblGrid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Visual Studio Code, Eclipse,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STS, SQL Developer, Maven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157714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WAS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Tomcat 9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893592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Oracle 18c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762266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JDK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4105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FRAMEWORK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MVC, MVC Spring,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21753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JAVA, JSP, JavaScript(</a:t>
                      </a:r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), SQL, HTML, CSS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55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90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02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2825979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404AE-7E96-445C-84D7-A2CE9BD091FC}"/>
              </a:ext>
            </a:extLst>
          </p:cNvPr>
          <p:cNvSpPr txBox="1"/>
          <p:nvPr/>
        </p:nvSpPr>
        <p:spPr>
          <a:xfrm>
            <a:off x="5078192" y="4806808"/>
            <a:ext cx="711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/>
              <a:t>(</a:t>
            </a:r>
            <a:r>
              <a:rPr lang="ko-KR" altLang="en-US" sz="1600" dirty="0"/>
              <a:t>프로젝트 일정표</a:t>
            </a:r>
            <a:r>
              <a:rPr lang="en-US" altLang="ko-KR" sz="1600" dirty="0"/>
              <a:t>, </a:t>
            </a:r>
            <a:r>
              <a:rPr lang="ko-KR" altLang="en-US" sz="1600" dirty="0"/>
              <a:t>요구사항 정의서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UseCase</a:t>
            </a:r>
            <a:r>
              <a:rPr lang="en-US" altLang="ko-KR" sz="1600" dirty="0"/>
              <a:t> Diagram,</a:t>
            </a:r>
            <a:r>
              <a:rPr lang="ko-KR" altLang="en-US" sz="1600" dirty="0"/>
              <a:t> 테이블 설계 </a:t>
            </a:r>
            <a:r>
              <a:rPr lang="en-US" altLang="ko-KR" sz="1600" dirty="0"/>
              <a:t>,</a:t>
            </a:r>
            <a:r>
              <a:rPr lang="ko-KR" altLang="en-US" sz="1600" dirty="0"/>
              <a:t>스토리보드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670158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689</Words>
  <Application>Microsoft Office PowerPoint</Application>
  <PresentationFormat>와이드스크린</PresentationFormat>
  <Paragraphs>227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Arial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66</cp:revision>
  <dcterms:created xsi:type="dcterms:W3CDTF">2023-06-29T15:05:33Z</dcterms:created>
  <dcterms:modified xsi:type="dcterms:W3CDTF">2023-07-03T10:09:30Z</dcterms:modified>
  <cp:version/>
</cp:coreProperties>
</file>